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 id="265" r:id="rId10"/>
  </p:sldIdLst>
  <p:sldSz cx="9144000" cy="6858000" type="screen4x3"/>
  <p:notesSz cx="7099300" cy="10234613"/>
  <p:custShowLst>
    <p:custShow name="Custom Show 1" id="0">
      <p:sldLst>
        <p:sld r:id="rId3"/>
        <p:sld r:id="rId4"/>
        <p:sld r:id="rId5"/>
        <p:sld r:id="rId6"/>
        <p:sld r:id="rId7"/>
        <p:sld r:id="rId8"/>
      </p:sldLst>
    </p:custShow>
  </p:custShowLst>
  <p:defaultTextStyle>
    <a:defPPr>
      <a:defRPr lang="en-US"/>
    </a:defPPr>
    <a:lvl1pPr algn="l" rtl="0" fontAlgn="base">
      <a:lnSpc>
        <a:spcPct val="80000"/>
      </a:lnSpc>
      <a:spcBef>
        <a:spcPct val="0"/>
      </a:spcBef>
      <a:spcAft>
        <a:spcPct val="50000"/>
      </a:spcAft>
      <a:buFont typeface="Wingdings" pitchFamily="2" charset="2"/>
      <a:buChar char="§"/>
      <a:defRPr sz="2600" kern="1200">
        <a:solidFill>
          <a:schemeClr val="tx1"/>
        </a:solidFill>
        <a:latin typeface="RotisSerif" pitchFamily="18" charset="0"/>
        <a:ea typeface="+mn-ea"/>
        <a:cs typeface="+mn-cs"/>
      </a:defRPr>
    </a:lvl1pPr>
    <a:lvl2pPr marL="457200" algn="l" rtl="0" fontAlgn="base">
      <a:lnSpc>
        <a:spcPct val="80000"/>
      </a:lnSpc>
      <a:spcBef>
        <a:spcPct val="0"/>
      </a:spcBef>
      <a:spcAft>
        <a:spcPct val="50000"/>
      </a:spcAft>
      <a:buFont typeface="Wingdings" pitchFamily="2" charset="2"/>
      <a:buChar char="§"/>
      <a:defRPr sz="2600" kern="1200">
        <a:solidFill>
          <a:schemeClr val="tx1"/>
        </a:solidFill>
        <a:latin typeface="RotisSerif" pitchFamily="18" charset="0"/>
        <a:ea typeface="+mn-ea"/>
        <a:cs typeface="+mn-cs"/>
      </a:defRPr>
    </a:lvl2pPr>
    <a:lvl3pPr marL="914400" algn="l" rtl="0" fontAlgn="base">
      <a:lnSpc>
        <a:spcPct val="80000"/>
      </a:lnSpc>
      <a:spcBef>
        <a:spcPct val="0"/>
      </a:spcBef>
      <a:spcAft>
        <a:spcPct val="50000"/>
      </a:spcAft>
      <a:buFont typeface="Wingdings" pitchFamily="2" charset="2"/>
      <a:buChar char="§"/>
      <a:defRPr sz="2600" kern="1200">
        <a:solidFill>
          <a:schemeClr val="tx1"/>
        </a:solidFill>
        <a:latin typeface="RotisSerif" pitchFamily="18" charset="0"/>
        <a:ea typeface="+mn-ea"/>
        <a:cs typeface="+mn-cs"/>
      </a:defRPr>
    </a:lvl3pPr>
    <a:lvl4pPr marL="1371600" algn="l" rtl="0" fontAlgn="base">
      <a:lnSpc>
        <a:spcPct val="80000"/>
      </a:lnSpc>
      <a:spcBef>
        <a:spcPct val="0"/>
      </a:spcBef>
      <a:spcAft>
        <a:spcPct val="50000"/>
      </a:spcAft>
      <a:buFont typeface="Wingdings" pitchFamily="2" charset="2"/>
      <a:buChar char="§"/>
      <a:defRPr sz="2600" kern="1200">
        <a:solidFill>
          <a:schemeClr val="tx1"/>
        </a:solidFill>
        <a:latin typeface="RotisSerif" pitchFamily="18" charset="0"/>
        <a:ea typeface="+mn-ea"/>
        <a:cs typeface="+mn-cs"/>
      </a:defRPr>
    </a:lvl4pPr>
    <a:lvl5pPr marL="1828800" algn="l" rtl="0" fontAlgn="base">
      <a:lnSpc>
        <a:spcPct val="80000"/>
      </a:lnSpc>
      <a:spcBef>
        <a:spcPct val="0"/>
      </a:spcBef>
      <a:spcAft>
        <a:spcPct val="50000"/>
      </a:spcAft>
      <a:buFont typeface="Wingdings" pitchFamily="2" charset="2"/>
      <a:buChar char="§"/>
      <a:defRPr sz="2600" kern="1200">
        <a:solidFill>
          <a:schemeClr val="tx1"/>
        </a:solidFill>
        <a:latin typeface="RotisSerif" pitchFamily="18" charset="0"/>
        <a:ea typeface="+mn-ea"/>
        <a:cs typeface="+mn-cs"/>
      </a:defRPr>
    </a:lvl5pPr>
    <a:lvl6pPr marL="2286000" algn="l" defTabSz="914400" rtl="0" eaLnBrk="1" latinLnBrk="0" hangingPunct="1">
      <a:defRPr sz="2600" kern="1200">
        <a:solidFill>
          <a:schemeClr val="tx1"/>
        </a:solidFill>
        <a:latin typeface="RotisSerif" pitchFamily="18" charset="0"/>
        <a:ea typeface="+mn-ea"/>
        <a:cs typeface="+mn-cs"/>
      </a:defRPr>
    </a:lvl6pPr>
    <a:lvl7pPr marL="2743200" algn="l" defTabSz="914400" rtl="0" eaLnBrk="1" latinLnBrk="0" hangingPunct="1">
      <a:defRPr sz="2600" kern="1200">
        <a:solidFill>
          <a:schemeClr val="tx1"/>
        </a:solidFill>
        <a:latin typeface="RotisSerif" pitchFamily="18" charset="0"/>
        <a:ea typeface="+mn-ea"/>
        <a:cs typeface="+mn-cs"/>
      </a:defRPr>
    </a:lvl7pPr>
    <a:lvl8pPr marL="3200400" algn="l" defTabSz="914400" rtl="0" eaLnBrk="1" latinLnBrk="0" hangingPunct="1">
      <a:defRPr sz="2600" kern="1200">
        <a:solidFill>
          <a:schemeClr val="tx1"/>
        </a:solidFill>
        <a:latin typeface="RotisSerif" pitchFamily="18" charset="0"/>
        <a:ea typeface="+mn-ea"/>
        <a:cs typeface="+mn-cs"/>
      </a:defRPr>
    </a:lvl8pPr>
    <a:lvl9pPr marL="3657600" algn="l" defTabSz="914400" rtl="0" eaLnBrk="1" latinLnBrk="0" hangingPunct="1">
      <a:defRPr sz="2600" kern="1200">
        <a:solidFill>
          <a:schemeClr val="tx1"/>
        </a:solidFill>
        <a:latin typeface="RotisSerif"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5" autoAdjust="0"/>
  </p:normalViewPr>
  <p:slideViewPr>
    <p:cSldViewPr>
      <p:cViewPr varScale="1">
        <p:scale>
          <a:sx n="126" d="100"/>
          <a:sy n="126" d="100"/>
        </p:scale>
        <p:origin x="-1110" y="-84"/>
      </p:cViewPr>
      <p:guideLst>
        <p:guide orient="horz" pos="2160"/>
        <p:guide pos="2880"/>
      </p:guideLst>
    </p:cSldViewPr>
  </p:slideViewPr>
  <p:outlineViewPr>
    <p:cViewPr>
      <p:scale>
        <a:sx n="33" d="100"/>
        <a:sy n="33" d="100"/>
      </p:scale>
      <p:origin x="36" y="17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C49901-B0A6-4F4A-985E-51A09A8AE7F5}" type="datetimeFigureOut">
              <a:rPr lang="en-US"/>
              <a:pPr>
                <a:defRPr/>
              </a:pPr>
              <a:t>10/3/2009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85BF0-ADBD-4728-A720-A85EBCA1708C}" type="slidenum">
              <a:rPr lang="en-US"/>
              <a:pPr>
                <a:defRPr/>
              </a:pPr>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CB7AF7-F9D9-464A-B7FF-14C927F81960}" type="datetimeFigureOut">
              <a:rPr lang="en-US"/>
              <a:pPr>
                <a:defRPr/>
              </a:pPr>
              <a:t>10/3/2009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3B268D-C811-4A51-BAA8-2F4F61CB1244}" type="slidenum">
              <a:rPr lang="en-US"/>
              <a:pPr>
                <a:defRPr/>
              </a:pPr>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1E26AB-F85B-4A6D-8E63-95895B73DABD}" type="datetimeFigureOut">
              <a:rPr lang="en-US"/>
              <a:pPr>
                <a:defRPr/>
              </a:pPr>
              <a:t>10/3/2009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38B74-C331-4880-B582-0590ACBB9071}" type="slidenum">
              <a:rPr lang="en-US"/>
              <a:pPr>
                <a:defRPr/>
              </a:pPr>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C7E7A7-4C8D-436D-9DAE-EDC4AAA66F81}" type="datetimeFigureOut">
              <a:rPr lang="en-US"/>
              <a:pPr>
                <a:defRPr/>
              </a:pPr>
              <a:t>10/3/2009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5563A5-E9AC-4EC1-8E40-A686DD0FFB66}" type="slidenum">
              <a:rPr lang="en-US"/>
              <a:pPr>
                <a:defRPr/>
              </a:pPr>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806BF4-6E04-43CF-840A-71DD1EB8CC4A}" type="datetimeFigureOut">
              <a:rPr lang="en-US"/>
              <a:pPr>
                <a:defRPr/>
              </a:pPr>
              <a:t>10/3/2009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B7A2BB-B7A8-4AE3-B2F1-7F341059513D}" type="slidenum">
              <a:rPr lang="en-US"/>
              <a:pPr>
                <a:defRPr/>
              </a:pPr>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9C6667-B3BA-4542-848D-07BA9F5C760B}" type="datetimeFigureOut">
              <a:rPr lang="en-US"/>
              <a:pPr>
                <a:defRPr/>
              </a:pPr>
              <a:t>10/3/2009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6BD9C8-2C2B-4CC0-AA32-B99112F8D4F5}" type="slidenum">
              <a:rPr lang="en-US"/>
              <a:pPr>
                <a:defRPr/>
              </a:pPr>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1B0F85-DB32-4BA9-98EE-FAE186B57E9E}" type="datetimeFigureOut">
              <a:rPr lang="en-US"/>
              <a:pPr>
                <a:defRPr/>
              </a:pPr>
              <a:t>10/3/2009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835B7D-B427-4BF7-A6A8-39A851509F10}" type="slidenum">
              <a:rPr lang="en-US"/>
              <a:pPr>
                <a:defRPr/>
              </a:pPr>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00305A-2BE9-43BA-B2A7-48FA9F9990A3}" type="datetimeFigureOut">
              <a:rPr lang="en-US"/>
              <a:pPr>
                <a:defRPr/>
              </a:pPr>
              <a:t>10/3/2009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DB4C28-F1A5-40B3-B8A7-4043EE20BB54}" type="slidenum">
              <a:rPr lang="en-US"/>
              <a:pPr>
                <a:defRPr/>
              </a:pPr>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BD408C-6787-46D8-BBF4-FEE54C851AB7}" type="datetimeFigureOut">
              <a:rPr lang="en-US"/>
              <a:pPr>
                <a:defRPr/>
              </a:pPr>
              <a:t>10/3/2009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FB39AF-00F1-4EDD-9DF6-B51BCEA2FC1A}" type="slidenum">
              <a:rPr lang="en-US"/>
              <a:pPr>
                <a:defRPr/>
              </a:pPr>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2F79EB-5F2D-4A2B-BF68-F039CB792DDD}" type="datetimeFigureOut">
              <a:rPr lang="en-US"/>
              <a:pPr>
                <a:defRPr/>
              </a:pPr>
              <a:t>10/3/2009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41C2B4-8F7F-4B7F-BEE7-3239A5D4BB74}" type="slidenum">
              <a:rPr lang="en-US"/>
              <a:pPr>
                <a:defRPr/>
              </a:pPr>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7F8EE0-BC7E-42AF-AD94-856D26643633}" type="datetimeFigureOut">
              <a:rPr lang="en-US"/>
              <a:pPr>
                <a:defRPr/>
              </a:pPr>
              <a:t>10/3/2009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B72869-7CBA-47AE-A052-0473411DAC4D}" type="slidenum">
              <a:rPr lang="en-US"/>
              <a:pPr>
                <a:defRPr/>
              </a:pPr>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smtClean="0">
                <a:solidFill>
                  <a:schemeClr val="tx1">
                    <a:tint val="75000"/>
                  </a:schemeClr>
                </a:solidFill>
                <a:latin typeface="+mn-lt"/>
              </a:defRPr>
            </a:lvl1pPr>
          </a:lstStyle>
          <a:p>
            <a:pPr>
              <a:defRPr/>
            </a:pPr>
            <a:fld id="{01C3C429-CC19-4F25-B6D4-08AD07D7B1D5}" type="datetimeFigureOut">
              <a:rPr lang="en-US"/>
              <a:pPr>
                <a:defRPr/>
              </a:pPr>
              <a:t>10/3/2009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smtClean="0">
                <a:solidFill>
                  <a:schemeClr val="tx1">
                    <a:tint val="75000"/>
                  </a:schemeClr>
                </a:solidFill>
                <a:latin typeface="+mn-lt"/>
              </a:defRPr>
            </a:lvl1pPr>
          </a:lstStyle>
          <a:p>
            <a:pPr>
              <a:defRPr/>
            </a:pPr>
            <a:fld id="{27B758EA-A763-49EB-9F78-1BE0F4CDAD76}"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b="-6667"/>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75000"/>
              </a:lnSpc>
            </a:pPr>
            <a:r>
              <a:rPr lang="et-EE" b="1" smtClean="0">
                <a:latin typeface="RotisSerif" pitchFamily="18" charset="0"/>
              </a:rPr>
              <a:t>How close is Estonia to a registered partnership law?</a:t>
            </a:r>
            <a:endParaRPr lang="en-GB" b="1" smtClean="0">
              <a:latin typeface="RotisSerif" pitchFamily="18" charset="0"/>
            </a:endParaRPr>
          </a:p>
        </p:txBody>
      </p:sp>
      <p:sp>
        <p:nvSpPr>
          <p:cNvPr id="12" name="Content Placeholder 11"/>
          <p:cNvSpPr>
            <a:spLocks noGrp="1"/>
          </p:cNvSpPr>
          <p:nvPr>
            <p:ph idx="1"/>
          </p:nvPr>
        </p:nvSpPr>
        <p:spPr/>
        <p:txBody>
          <a:bodyPr>
            <a:normAutofit/>
          </a:bodyPr>
          <a:lstStyle/>
          <a:p>
            <a:pPr>
              <a:lnSpc>
                <a:spcPct val="90000"/>
              </a:lnSpc>
            </a:pPr>
            <a:endParaRPr lang="et-EE" b="1" smtClean="0">
              <a:latin typeface="RotisSerif" pitchFamily="18" charset="0"/>
            </a:endParaRPr>
          </a:p>
          <a:p>
            <a:pPr>
              <a:lnSpc>
                <a:spcPct val="90000"/>
              </a:lnSpc>
            </a:pPr>
            <a:endParaRPr lang="et-EE" b="1" smtClean="0">
              <a:latin typeface="RotisSerif" pitchFamily="18" charset="0"/>
            </a:endParaRPr>
          </a:p>
          <a:p>
            <a:pPr>
              <a:lnSpc>
                <a:spcPct val="90000"/>
              </a:lnSpc>
            </a:pPr>
            <a:endParaRPr lang="et-EE" b="1" smtClean="0">
              <a:latin typeface="RotisSerif" pitchFamily="18" charset="0"/>
            </a:endParaRPr>
          </a:p>
          <a:p>
            <a:pPr>
              <a:lnSpc>
                <a:spcPct val="90000"/>
              </a:lnSpc>
            </a:pPr>
            <a:endParaRPr lang="et-EE" b="1" smtClean="0">
              <a:latin typeface="RotisSerif" pitchFamily="18" charset="0"/>
            </a:endParaRPr>
          </a:p>
          <a:p>
            <a:pPr>
              <a:lnSpc>
                <a:spcPct val="90000"/>
              </a:lnSpc>
            </a:pPr>
            <a:endParaRPr lang="et-EE" b="1" smtClean="0">
              <a:latin typeface="RotisSerif" pitchFamily="18" charset="0"/>
            </a:endParaRPr>
          </a:p>
          <a:p>
            <a:pPr>
              <a:lnSpc>
                <a:spcPct val="90000"/>
              </a:lnSpc>
            </a:pPr>
            <a:endParaRPr lang="et-EE" b="1" smtClean="0">
              <a:latin typeface="RotisSerif" pitchFamily="18" charset="0"/>
            </a:endParaRPr>
          </a:p>
          <a:p>
            <a:pPr>
              <a:lnSpc>
                <a:spcPct val="90000"/>
              </a:lnSpc>
            </a:pPr>
            <a:endParaRPr lang="et-EE" b="1" smtClean="0">
              <a:latin typeface="RotisSerif" pitchFamily="18" charset="0"/>
            </a:endParaRPr>
          </a:p>
          <a:p>
            <a:pPr algn="ctr">
              <a:lnSpc>
                <a:spcPct val="90000"/>
              </a:lnSpc>
              <a:buFont typeface="Wingdings" pitchFamily="2" charset="2"/>
              <a:buChar char="§"/>
            </a:pPr>
            <a:r>
              <a:rPr lang="et-EE" b="1" smtClean="0">
                <a:latin typeface="RotisSerif" pitchFamily="18" charset="0"/>
              </a:rPr>
              <a:t>Reimo Mets, lawyer. Copenhagen 2009</a:t>
            </a:r>
            <a:endParaRPr lang="en-GB" b="1" smtClean="0">
              <a:latin typeface="RotisSerif"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smtClean="0">
                <a:latin typeface="RotisSerif" pitchFamily="18" charset="0"/>
              </a:rPr>
              <a:t>Backround information</a:t>
            </a:r>
            <a:endParaRPr lang="en-US" b="1" smtClean="0">
              <a:latin typeface="RotisSerif" pitchFamily="18" charset="0"/>
            </a:endParaRPr>
          </a:p>
        </p:txBody>
      </p:sp>
      <p:sp>
        <p:nvSpPr>
          <p:cNvPr id="3" name="Content Placeholder 2"/>
          <p:cNvSpPr>
            <a:spLocks noGrp="1"/>
          </p:cNvSpPr>
          <p:nvPr>
            <p:ph idx="1"/>
          </p:nvPr>
        </p:nvSpPr>
        <p:spPr/>
        <p:txBody>
          <a:bodyPr>
            <a:normAutofit/>
          </a:bodyPr>
          <a:lstStyle/>
          <a:p>
            <a:pPr>
              <a:lnSpc>
                <a:spcPct val="90000"/>
              </a:lnSpc>
              <a:spcBef>
                <a:spcPct val="0"/>
              </a:spcBef>
              <a:spcAft>
                <a:spcPct val="50000"/>
              </a:spcAft>
              <a:buFont typeface="Wingdings" pitchFamily="2" charset="2"/>
              <a:buChar char="§"/>
            </a:pPr>
            <a:r>
              <a:rPr lang="en-GB" sz="2600" smtClean="0">
                <a:latin typeface="RotisSerif" pitchFamily="18" charset="0"/>
              </a:rPr>
              <a:t>Homosexuality has never been criminalized in Estonia – it has been criminalized during different occupation periods</a:t>
            </a:r>
            <a:r>
              <a:rPr lang="et-EE" sz="2600" smtClean="0">
                <a:latin typeface="RotisSerif" pitchFamily="18" charset="0"/>
              </a:rPr>
              <a:t>- USSR</a:t>
            </a:r>
            <a:r>
              <a:rPr lang="en-GB" sz="2600" smtClean="0">
                <a:latin typeface="RotisSerif" pitchFamily="18" charset="0"/>
              </a:rPr>
              <a:t>.</a:t>
            </a:r>
          </a:p>
          <a:p>
            <a:pPr>
              <a:lnSpc>
                <a:spcPct val="90000"/>
              </a:lnSpc>
              <a:spcBef>
                <a:spcPct val="0"/>
              </a:spcBef>
              <a:spcAft>
                <a:spcPct val="50000"/>
              </a:spcAft>
              <a:buFont typeface="Wingdings" pitchFamily="2" charset="2"/>
              <a:buChar char="§"/>
            </a:pPr>
            <a:r>
              <a:rPr lang="en-GB" sz="2600" smtClean="0">
                <a:latin typeface="RotisSerif" pitchFamily="18" charset="0"/>
              </a:rPr>
              <a:t>Soviet Estonian (part of USSR) Criminal code § 118 prohibited sexual act between two men. Sentence up to 2 years imprisonment.</a:t>
            </a:r>
            <a:r>
              <a:rPr lang="et-EE" sz="2600" smtClean="0">
                <a:latin typeface="RotisSerif" pitchFamily="18" charset="0"/>
              </a:rPr>
              <a:t> </a:t>
            </a:r>
            <a:endParaRPr lang="en-GB" sz="2600" smtClean="0">
              <a:latin typeface="RotisSerif" pitchFamily="18" charset="0"/>
            </a:endParaRPr>
          </a:p>
          <a:p>
            <a:pPr>
              <a:lnSpc>
                <a:spcPct val="90000"/>
              </a:lnSpc>
              <a:spcBef>
                <a:spcPct val="0"/>
              </a:spcBef>
              <a:spcAft>
                <a:spcPct val="50000"/>
              </a:spcAft>
              <a:buFont typeface="Wingdings" pitchFamily="2" charset="2"/>
              <a:buChar char="§"/>
            </a:pPr>
            <a:r>
              <a:rPr lang="en-GB" sz="2600" smtClean="0">
                <a:latin typeface="RotisSerif" pitchFamily="18" charset="0"/>
              </a:rPr>
              <a:t>20.08.1991 Estonia declared its reindependence and from 1st of June 1992 Estonia decriminalized homosexuality in the Criminal Code.</a:t>
            </a:r>
          </a:p>
          <a:p>
            <a:pPr>
              <a:lnSpc>
                <a:spcPct val="90000"/>
              </a:lnSpc>
              <a:spcBef>
                <a:spcPct val="0"/>
              </a:spcBef>
              <a:spcAft>
                <a:spcPct val="50000"/>
              </a:spcAft>
              <a:buFont typeface="Wingdings" pitchFamily="2" charset="2"/>
              <a:buChar char="§"/>
            </a:pPr>
            <a:r>
              <a:rPr lang="en-GB" sz="2600" smtClean="0">
                <a:latin typeface="RotisSerif" pitchFamily="18" charset="0"/>
              </a:rPr>
              <a:t>The Constitution of Estonia was taken in force on the 3rd of July 1992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spcBef>
                <a:spcPct val="0"/>
              </a:spcBef>
              <a:spcAft>
                <a:spcPct val="50000"/>
              </a:spcAft>
              <a:buFont typeface="Wingdings" pitchFamily="2" charset="2"/>
              <a:buChar char="§"/>
              <a:tabLst>
                <a:tab pos="355600" algn="l"/>
              </a:tabLst>
            </a:pPr>
            <a:r>
              <a:rPr lang="en-GB" sz="2600" smtClean="0">
                <a:latin typeface="RotisSerif" pitchFamily="18" charset="0"/>
              </a:rPr>
              <a:t>The Constitution § 12 Everyone is equal before the law. No one shall be discriminated against on the basis of nationality, race, colour, sex, language, origin, religion, political or other opinion, property or social status, or on other grounds.</a:t>
            </a:r>
          </a:p>
          <a:p>
            <a:pPr>
              <a:lnSpc>
                <a:spcPct val="90000"/>
              </a:lnSpc>
              <a:spcBef>
                <a:spcPct val="0"/>
              </a:spcBef>
              <a:spcAft>
                <a:spcPct val="50000"/>
              </a:spcAft>
              <a:buFont typeface="Wingdings" pitchFamily="2" charset="2"/>
              <a:buChar char="§"/>
              <a:tabLst>
                <a:tab pos="355600" algn="l"/>
              </a:tabLst>
            </a:pPr>
            <a:r>
              <a:rPr lang="en-GB" sz="2600" smtClean="0">
                <a:latin typeface="RotisSerif" pitchFamily="18" charset="0"/>
              </a:rPr>
              <a:t>The incitement of national, racial, religious or political hatred, violence or discrimination shall, by law, be prohibited and punishable. The incitement of hatred, violence or discrimination between social strata shall, by law, also be prohibited and punishable</a:t>
            </a:r>
            <a:r>
              <a:rPr lang="en-US" sz="2600" smtClean="0">
                <a:latin typeface="RotisSerif" pitchFamily="18" charset="0"/>
              </a:rPr>
              <a:t>.</a:t>
            </a:r>
          </a:p>
        </p:txBody>
      </p:sp>
      <p:sp>
        <p:nvSpPr>
          <p:cNvPr id="2"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a:lnSpc>
                <a:spcPct val="100000"/>
              </a:lnSpc>
              <a:spcAft>
                <a:spcPct val="0"/>
              </a:spcAft>
              <a:buFontTx/>
              <a:buNone/>
            </a:pPr>
            <a:r>
              <a:rPr lang="de-DE" sz="4400" b="1"/>
              <a:t>Legal situation</a:t>
            </a:r>
            <a:endParaRPr lang="en-US" sz="4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188" y="852488"/>
            <a:ext cx="8064500" cy="5529262"/>
          </a:xfrm>
          <a:prstGeom prst="rect">
            <a:avLst/>
          </a:prstGeom>
          <a:noFill/>
          <a:ln w="9525">
            <a:noFill/>
            <a:miter lim="800000"/>
            <a:headEnd/>
            <a:tailEnd/>
          </a:ln>
        </p:spPr>
        <p:txBody>
          <a:bodyPr anchor="ctr">
            <a:spAutoFit/>
          </a:bodyPr>
          <a:lstStyle/>
          <a:p>
            <a:pPr algn="ctr">
              <a:lnSpc>
                <a:spcPct val="90000"/>
              </a:lnSpc>
              <a:buFontTx/>
              <a:buNone/>
            </a:pPr>
            <a:endParaRPr lang="et-EE" b="1"/>
          </a:p>
          <a:p>
            <a:pPr algn="ctr">
              <a:lnSpc>
                <a:spcPct val="90000"/>
              </a:lnSpc>
              <a:buFontTx/>
              <a:buNone/>
            </a:pPr>
            <a:endParaRPr lang="en-GB" b="1"/>
          </a:p>
          <a:p>
            <a:pPr eaLnBrk="0" hangingPunct="0">
              <a:lnSpc>
                <a:spcPct val="90000"/>
              </a:lnSpc>
            </a:pPr>
            <a:r>
              <a:rPr lang="en-GB"/>
              <a:t> (1)Activities which publicly incite to hatred, violence </a:t>
            </a:r>
            <a:br>
              <a:rPr lang="en-GB"/>
            </a:br>
            <a:r>
              <a:rPr lang="en-GB"/>
              <a:t>or discrimination on the basis of nationality, race, colour, sex, language, origin, religion, </a:t>
            </a:r>
            <a:r>
              <a:rPr lang="en-GB" u="sng"/>
              <a:t>sexual orientation</a:t>
            </a:r>
            <a:r>
              <a:rPr lang="en-GB"/>
              <a:t>, political opinion, or financial or social status. Until 15.07.2006.</a:t>
            </a:r>
          </a:p>
          <a:p>
            <a:pPr eaLnBrk="0" hangingPunct="0">
              <a:lnSpc>
                <a:spcPct val="90000"/>
              </a:lnSpc>
            </a:pPr>
            <a:r>
              <a:rPr lang="en-GB"/>
              <a:t> Paragraph was changed (entered into force 16.07.2006) in follows</a:t>
            </a:r>
            <a:r>
              <a:rPr lang="en-GB" u="sng"/>
              <a:t>: if this results in danger to the life, health or property of a person </a:t>
            </a:r>
            <a:r>
              <a:rPr lang="en-GB"/>
              <a:t>are punishable by a fine of up to 300 fine units or by detention.</a:t>
            </a:r>
            <a:endParaRPr lang="et-EE"/>
          </a:p>
          <a:p>
            <a:pPr eaLnBrk="0" hangingPunct="0">
              <a:lnSpc>
                <a:spcPct val="90000"/>
              </a:lnSpc>
            </a:pPr>
            <a:r>
              <a:rPr lang="en-GB"/>
              <a:t> Conclusion no men will be prosecuted based on this paragraph.</a:t>
            </a:r>
          </a:p>
        </p:txBody>
      </p:sp>
      <p:sp>
        <p:nvSpPr>
          <p:cNvPr id="2" name="Title 1"/>
          <p:cNvSpPr>
            <a:spLocks/>
          </p:cNvSpPr>
          <p:nvPr/>
        </p:nvSpPr>
        <p:spPr bwMode="auto">
          <a:xfrm>
            <a:off x="457200" y="414338"/>
            <a:ext cx="8229600" cy="1143000"/>
          </a:xfrm>
          <a:prstGeom prst="rect">
            <a:avLst/>
          </a:prstGeom>
          <a:noFill/>
          <a:ln w="9525">
            <a:noFill/>
            <a:miter lim="800000"/>
            <a:headEnd/>
            <a:tailEnd/>
          </a:ln>
        </p:spPr>
        <p:txBody>
          <a:bodyPr anchor="ctr"/>
          <a:lstStyle/>
          <a:p>
            <a:pPr algn="ctr">
              <a:lnSpc>
                <a:spcPct val="75000"/>
              </a:lnSpc>
              <a:spcAft>
                <a:spcPct val="0"/>
              </a:spcAft>
              <a:buFontTx/>
              <a:buNone/>
            </a:pPr>
            <a:r>
              <a:rPr lang="en-US" sz="4400" b="1"/>
              <a:t>Penal Code § 151. </a:t>
            </a:r>
            <a:br>
              <a:rPr lang="en-US" sz="4400" b="1"/>
            </a:br>
            <a:r>
              <a:rPr lang="en-US" sz="4400" b="1"/>
              <a:t>Incitement of hatred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checkerboard(across)">
                                      <p:cBhvr>
                                        <p:cTn id="7" dur="500"/>
                                        <p:tgtEl>
                                          <p:spTgt spid="10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5">
                                            <p:txEl>
                                              <p:pRg st="3" end="3"/>
                                            </p:txEl>
                                          </p:spTgt>
                                        </p:tgtEl>
                                        <p:attrNameLst>
                                          <p:attrName>style.visibility</p:attrName>
                                        </p:attrNameLst>
                                      </p:cBhvr>
                                      <p:to>
                                        <p:strVal val="visible"/>
                                      </p:to>
                                    </p:set>
                                    <p:anim calcmode="lin" valueType="num">
                                      <p:cBhvr additive="base">
                                        <p:cTn id="12"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5">
                                            <p:txEl>
                                              <p:pRg st="4" end="4"/>
                                            </p:txEl>
                                          </p:spTgt>
                                        </p:tgtEl>
                                        <p:attrNameLst>
                                          <p:attrName>style.visibility</p:attrName>
                                        </p:attrNameLst>
                                      </p:cBhvr>
                                      <p:to>
                                        <p:strVal val="visible"/>
                                      </p:to>
                                    </p:set>
                                    <p:anim calcmode="lin" valueType="num">
                                      <p:cBhvr additive="base">
                                        <p:cTn id="18"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687388" y="1398588"/>
            <a:ext cx="7413625" cy="3703637"/>
          </a:xfrm>
          <a:prstGeom prst="rect">
            <a:avLst/>
          </a:prstGeom>
          <a:noFill/>
          <a:ln w="9525">
            <a:noFill/>
            <a:miter lim="800000"/>
            <a:headEnd/>
            <a:tailEnd/>
          </a:ln>
        </p:spPr>
        <p:txBody>
          <a:bodyPr>
            <a:spAutoFit/>
          </a:bodyPr>
          <a:lstStyle/>
          <a:p>
            <a:pPr>
              <a:lnSpc>
                <a:spcPct val="90000"/>
              </a:lnSpc>
              <a:buFontTx/>
              <a:buNone/>
            </a:pPr>
            <a:endParaRPr lang="en-GB"/>
          </a:p>
          <a:p>
            <a:pPr>
              <a:lnSpc>
                <a:spcPct val="90000"/>
              </a:lnSpc>
              <a:buFontTx/>
              <a:buNone/>
            </a:pPr>
            <a:r>
              <a:rPr lang="en-GB"/>
              <a:t>§ 1 The purpose of this Act is to ensure the protection of persons against discrimination on the grounds of nationality (ethnic origin), race, colour, religion or other beliefs, age, disability or sexual orientation.</a:t>
            </a:r>
            <a:endParaRPr lang="et-EE"/>
          </a:p>
          <a:p>
            <a:pPr>
              <a:lnSpc>
                <a:spcPct val="90000"/>
              </a:lnSpc>
              <a:buFontTx/>
              <a:buNone/>
            </a:pPr>
            <a:r>
              <a:rPr lang="en-GB"/>
              <a:t>§ 2 art 2 Discrimination of persons on the grounds of religion or other beliefs, age, disability or sexual orientation is prohibited</a:t>
            </a:r>
            <a:endParaRPr lang="en-US"/>
          </a:p>
        </p:txBody>
      </p:sp>
      <p:sp>
        <p:nvSpPr>
          <p:cNvPr id="3"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a:lnSpc>
                <a:spcPct val="100000"/>
              </a:lnSpc>
              <a:spcAft>
                <a:spcPct val="0"/>
              </a:spcAft>
              <a:buFontTx/>
              <a:buNone/>
            </a:pPr>
            <a:r>
              <a:rPr lang="de-DE" sz="4400" b="1"/>
              <a:t>Equal Treatment Act</a:t>
            </a:r>
            <a:endParaRPr lang="en-US" sz="4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71500" y="708025"/>
            <a:ext cx="8143875" cy="5529263"/>
          </a:xfrm>
          <a:prstGeom prst="rect">
            <a:avLst/>
          </a:prstGeom>
        </p:spPr>
        <p:txBody>
          <a:bodyPr>
            <a:spAutoFit/>
          </a:bodyPr>
          <a:lstStyle/>
          <a:p>
            <a:pPr>
              <a:lnSpc>
                <a:spcPct val="90000"/>
              </a:lnSpc>
              <a:buFontTx/>
              <a:buNone/>
            </a:pPr>
            <a:r>
              <a:rPr lang="en-GB"/>
              <a:t>NGO Sexual Minorities Protection Union was founded on 12.03.2007 and have since then worked with lobbying and advocacy to protect sexual minorities in Estonia.</a:t>
            </a:r>
          </a:p>
          <a:p>
            <a:pPr>
              <a:lnSpc>
                <a:spcPct val="90000"/>
              </a:lnSpc>
              <a:buFontTx/>
              <a:buNone/>
            </a:pPr>
            <a:r>
              <a:rPr lang="et-EE"/>
              <a:t>The </a:t>
            </a:r>
            <a:r>
              <a:rPr lang="en-GB"/>
              <a:t>Ministry of Justice reported last week the analyze of the legal situation for sexual minorities in Estonia and propose to work on</a:t>
            </a:r>
            <a:r>
              <a:rPr lang="et-EE"/>
              <a:t>,</a:t>
            </a:r>
            <a:r>
              <a:rPr lang="en-GB"/>
              <a:t> to regulate the area in 3 different ways:</a:t>
            </a:r>
          </a:p>
          <a:p>
            <a:pPr>
              <a:lnSpc>
                <a:spcPct val="90000"/>
              </a:lnSpc>
              <a:buFontTx/>
              <a:buAutoNum type="arabicPeriod"/>
            </a:pPr>
            <a:r>
              <a:rPr lang="en-GB"/>
              <a:t> Make marriage available for same sex couples</a:t>
            </a:r>
            <a:r>
              <a:rPr lang="et-EE"/>
              <a:t>.</a:t>
            </a:r>
            <a:endParaRPr lang="en-GB"/>
          </a:p>
          <a:p>
            <a:pPr>
              <a:lnSpc>
                <a:spcPct val="90000"/>
              </a:lnSpc>
              <a:buFontTx/>
              <a:buAutoNum type="arabicPeriod"/>
            </a:pPr>
            <a:r>
              <a:rPr lang="en-GB"/>
              <a:t> Work out new law as Partnership or Union to cover the area for LGBT people and give them legal recognition</a:t>
            </a:r>
            <a:r>
              <a:rPr lang="et-EE"/>
              <a:t>.</a:t>
            </a:r>
            <a:endParaRPr lang="en-GB"/>
          </a:p>
          <a:p>
            <a:pPr>
              <a:lnSpc>
                <a:spcPct val="90000"/>
              </a:lnSpc>
              <a:buFontTx/>
              <a:buAutoNum type="arabicPeriod"/>
            </a:pPr>
            <a:r>
              <a:rPr lang="en-GB"/>
              <a:t> Keep it the same as it is at the current situation</a:t>
            </a:r>
            <a:r>
              <a:rPr lang="et-EE"/>
              <a:t>.</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50" y="1341438"/>
            <a:ext cx="8247063" cy="3703637"/>
          </a:xfrm>
          <a:prstGeom prst="rect">
            <a:avLst/>
          </a:prstGeom>
          <a:noFill/>
          <a:ln w="9525">
            <a:noFill/>
            <a:miter lim="800000"/>
            <a:headEnd/>
            <a:tailEnd/>
          </a:ln>
        </p:spPr>
        <p:txBody>
          <a:bodyPr>
            <a:spAutoFit/>
          </a:bodyPr>
          <a:lstStyle/>
          <a:p>
            <a:pPr marL="342900" indent="-342900">
              <a:lnSpc>
                <a:spcPct val="90000"/>
              </a:lnSpc>
              <a:buFontTx/>
              <a:buNone/>
            </a:pPr>
            <a:r>
              <a:rPr lang="en-GB"/>
              <a:t>	Therefore</a:t>
            </a:r>
            <a:r>
              <a:rPr lang="et-EE"/>
              <a:t>,</a:t>
            </a:r>
            <a:r>
              <a:rPr lang="en-GB"/>
              <a:t> debate</a:t>
            </a:r>
            <a:r>
              <a:rPr lang="et-EE"/>
              <a:t> is open</a:t>
            </a:r>
            <a:r>
              <a:rPr lang="en-GB"/>
              <a:t> and </a:t>
            </a:r>
            <a:r>
              <a:rPr lang="et-EE"/>
              <a:t>the M</a:t>
            </a:r>
            <a:r>
              <a:rPr lang="en-GB"/>
              <a:t>inistry of Justice is waiting reasonable statements from all interest parties. </a:t>
            </a:r>
          </a:p>
          <a:p>
            <a:pPr marL="342900" indent="-342900">
              <a:lnSpc>
                <a:spcPct val="90000"/>
              </a:lnSpc>
              <a:buFontTx/>
              <a:buNone/>
            </a:pPr>
            <a:r>
              <a:rPr lang="en-GB"/>
              <a:t>	It is obvious that before</a:t>
            </a:r>
            <a:r>
              <a:rPr lang="et-EE"/>
              <a:t> the</a:t>
            </a:r>
            <a:r>
              <a:rPr lang="en-GB"/>
              <a:t> local government election in autumn 2009, there wont be any law</a:t>
            </a:r>
          </a:p>
          <a:p>
            <a:pPr marL="342900" indent="-342900">
              <a:lnSpc>
                <a:spcPct val="90000"/>
              </a:lnSpc>
              <a:buFontTx/>
              <a:buNone/>
            </a:pPr>
            <a:r>
              <a:rPr lang="en-GB"/>
              <a:t>	The legal situation is one thing</a:t>
            </a:r>
            <a:r>
              <a:rPr lang="et-EE"/>
              <a:t>,</a:t>
            </a:r>
            <a:r>
              <a:rPr lang="en-GB"/>
              <a:t> but social beliefs are another topic. 87% of Estonians are considering themselves as non religion people. 18% support same sex relationship 25 % don't say a word and 68 % are against</a:t>
            </a:r>
            <a:r>
              <a:rPr lang="et-EE"/>
              <a:t> same sex marriage. </a:t>
            </a:r>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84213" y="920750"/>
            <a:ext cx="7632700" cy="5172075"/>
          </a:xfrm>
          <a:prstGeom prst="rect">
            <a:avLst/>
          </a:prstGeom>
          <a:noFill/>
          <a:ln w="9525">
            <a:noFill/>
            <a:miter lim="800000"/>
            <a:headEnd/>
            <a:tailEnd/>
          </a:ln>
        </p:spPr>
        <p:txBody>
          <a:bodyPr>
            <a:spAutoFit/>
          </a:bodyPr>
          <a:lstStyle/>
          <a:p>
            <a:pPr>
              <a:lnSpc>
                <a:spcPct val="90000"/>
              </a:lnSpc>
              <a:buFontTx/>
              <a:buNone/>
            </a:pPr>
            <a:r>
              <a:rPr lang="en-GB"/>
              <a:t>There is no </a:t>
            </a:r>
            <a:r>
              <a:rPr lang="et-EE"/>
              <a:t>questionnaire </a:t>
            </a:r>
            <a:r>
              <a:rPr lang="en-GB"/>
              <a:t>among LGBT</a:t>
            </a:r>
            <a:r>
              <a:rPr lang="et-EE"/>
              <a:t> – </a:t>
            </a:r>
            <a:r>
              <a:rPr lang="de-DE"/>
              <a:t/>
            </a:r>
            <a:br>
              <a:rPr lang="de-DE"/>
            </a:br>
            <a:r>
              <a:rPr lang="en-GB"/>
              <a:t>what they would prefer.</a:t>
            </a:r>
          </a:p>
          <a:p>
            <a:pPr>
              <a:lnSpc>
                <a:spcPct val="90000"/>
              </a:lnSpc>
              <a:buFontTx/>
              <a:buNone/>
            </a:pPr>
            <a:r>
              <a:rPr lang="en-GB"/>
              <a:t>There is no questionnaire</a:t>
            </a:r>
            <a:r>
              <a:rPr lang="et-EE"/>
              <a:t> – </a:t>
            </a:r>
            <a:r>
              <a:rPr lang="en-GB"/>
              <a:t>research what is the public opinion about partnership law – probably it is more acceptable.</a:t>
            </a:r>
          </a:p>
          <a:p>
            <a:pPr>
              <a:lnSpc>
                <a:spcPct val="90000"/>
              </a:lnSpc>
              <a:buFontTx/>
              <a:buNone/>
            </a:pPr>
            <a:r>
              <a:rPr lang="en-GB"/>
              <a:t>Most of the public is against the adoption rights.</a:t>
            </a:r>
          </a:p>
          <a:p>
            <a:pPr>
              <a:lnSpc>
                <a:spcPct val="90000"/>
              </a:lnSpc>
              <a:buFontTx/>
              <a:buNone/>
            </a:pPr>
            <a:r>
              <a:rPr lang="en-GB"/>
              <a:t>NGO SEKY has stated to get at least some kind of law for regulating the social benefits and material relations</a:t>
            </a:r>
            <a:r>
              <a:rPr lang="et-EE"/>
              <a:t> between LGBT people</a:t>
            </a:r>
            <a:r>
              <a:rPr lang="en-GB"/>
              <a:t>.</a:t>
            </a:r>
          </a:p>
          <a:p>
            <a:pPr>
              <a:lnSpc>
                <a:spcPct val="90000"/>
              </a:lnSpc>
              <a:buFontTx/>
              <a:buNone/>
            </a:pPr>
            <a:r>
              <a:rPr lang="en-GB"/>
              <a:t>Hopefully the partnership law will take in force in</a:t>
            </a:r>
            <a:r>
              <a:rPr lang="et-EE"/>
              <a:t>to</a:t>
            </a:r>
            <a:r>
              <a:rPr lang="en-GB"/>
              <a:t> 2010 if not 2011 when Tallinn is The European Culture Capital.</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5038"/>
            <a:ext cx="7772400" cy="4176712"/>
          </a:xfrm>
        </p:spPr>
        <p:txBody>
          <a:bodyPr>
            <a:normAutofit/>
          </a:bodyPr>
          <a:lstStyle/>
          <a:p>
            <a:r>
              <a:rPr lang="et-EE" sz="10600" b="1" smtClean="0">
                <a:latin typeface="RotisSerif" pitchFamily="18" charset="0"/>
              </a:rPr>
              <a:t>The End</a:t>
            </a:r>
            <a:r>
              <a:rPr lang="et-EE" sz="4000" b="1" smtClean="0">
                <a:latin typeface="RotisSerif" pitchFamily="18" charset="0"/>
              </a:rPr>
              <a:t/>
            </a:r>
            <a:br>
              <a:rPr lang="et-EE" sz="4000" b="1" smtClean="0">
                <a:latin typeface="RotisSerif" pitchFamily="18" charset="0"/>
              </a:rPr>
            </a:br>
            <a:r>
              <a:rPr lang="et-EE" sz="4000" b="1" smtClean="0">
                <a:latin typeface="RotisSerif" pitchFamily="18" charset="0"/>
              </a:rPr>
              <a:t/>
            </a:r>
            <a:br>
              <a:rPr lang="et-EE" sz="4000" b="1" smtClean="0">
                <a:latin typeface="RotisSerif" pitchFamily="18" charset="0"/>
              </a:rPr>
            </a:br>
            <a:r>
              <a:rPr lang="de-DE" sz="4000" b="1" smtClean="0">
                <a:latin typeface="RotisSerif" pitchFamily="18" charset="0"/>
              </a:rPr>
              <a:t/>
            </a:r>
            <a:br>
              <a:rPr lang="de-DE" sz="4000" b="1" smtClean="0">
                <a:latin typeface="RotisSerif" pitchFamily="18" charset="0"/>
              </a:rPr>
            </a:br>
            <a:r>
              <a:rPr lang="et-EE" sz="2600" b="1" smtClean="0">
                <a:latin typeface="RotisSerif" pitchFamily="18" charset="0"/>
              </a:rPr>
              <a:t>Reimo Mets, lawyer. Copenhagen 2009</a:t>
            </a:r>
            <a:endParaRPr lang="en-GB" sz="2600" b="1" smtClean="0">
              <a:latin typeface="RotisSerif"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1659</TotalTime>
  <Words>558</Words>
  <Application>Microsoft Office PowerPoint</Application>
  <PresentationFormat>Bildschirmpräsentation (4:3)</PresentationFormat>
  <Paragraphs>41</Paragraphs>
  <Slides>9</Slides>
  <Notes>0</Notes>
  <HiddenSlides>0</HiddenSlides>
  <MMClips>0</MMClips>
  <ScaleCrop>false</ScaleCrop>
  <HeadingPairs>
    <vt:vector size="8" baseType="variant">
      <vt:variant>
        <vt:lpstr>Verwendete Schriftarten</vt:lpstr>
      </vt:variant>
      <vt:variant>
        <vt:i4>4</vt:i4>
      </vt:variant>
      <vt:variant>
        <vt:lpstr>Entwurfsvorlage</vt:lpstr>
      </vt:variant>
      <vt:variant>
        <vt:i4>1</vt:i4>
      </vt:variant>
      <vt:variant>
        <vt:lpstr>Folientitel</vt:lpstr>
      </vt:variant>
      <vt:variant>
        <vt:i4>9</vt:i4>
      </vt:variant>
      <vt:variant>
        <vt:lpstr>Zielgruppenorientierte Präsentationen</vt:lpstr>
      </vt:variant>
      <vt:variant>
        <vt:i4>1</vt:i4>
      </vt:variant>
    </vt:vector>
  </HeadingPairs>
  <TitlesOfParts>
    <vt:vector size="15" baseType="lpstr">
      <vt:lpstr>Calibri</vt:lpstr>
      <vt:lpstr>Arial</vt:lpstr>
      <vt:lpstr>RotisSerif</vt:lpstr>
      <vt:lpstr>Wingdings</vt:lpstr>
      <vt:lpstr>Office Theme</vt:lpstr>
      <vt:lpstr>How close is Estonia to a registered partnership law?</vt:lpstr>
      <vt:lpstr>Backround information</vt:lpstr>
      <vt:lpstr>Folie 3</vt:lpstr>
      <vt:lpstr>Folie 4</vt:lpstr>
      <vt:lpstr>Folie 5</vt:lpstr>
      <vt:lpstr>Folie 6</vt:lpstr>
      <vt:lpstr>Folie 7</vt:lpstr>
      <vt:lpstr>Folie 8</vt:lpstr>
      <vt:lpstr>The End   Reimo Mets, lawyer. Copenhagen 2009</vt:lpstr>
      <vt:lpstr>Custom Show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close is Estonia to a registered partnership law?</dc:title>
  <dc:creator>-</dc:creator>
  <cp:lastModifiedBy>NC</cp:lastModifiedBy>
  <cp:revision>48</cp:revision>
  <dcterms:created xsi:type="dcterms:W3CDTF">2009-07-25T19:45:26Z</dcterms:created>
  <dcterms:modified xsi:type="dcterms:W3CDTF">2009-10-03T13:05:45Z</dcterms:modified>
</cp:coreProperties>
</file>